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Alexandria Medium"/>
      <p:regular r:id="rId18"/>
    </p:embeddedFont>
    <p:embeddedFont>
      <p:font typeface="Alexandria Medium"/>
      <p:regular r:id="rId19"/>
    </p:embeddedFont>
    <p:embeddedFont>
      <p:font typeface="Manrop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91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Real-Time Weather Streaming Pipeline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8747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AWS + Kinesis + S3 + Databricks + Delta Lake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0615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 end-to-end real-time ETL solution with a multi-layer Delta architecture for live weather data.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Author:- Rajdeep Sanjay Parbhane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9017794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Bronze Layer: Raw Data Ingestion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4737" y="1698069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foundation of our Delta Lake, capturing raw data with minimal processing.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1078111" y="2824520"/>
            <a:ext cx="6129099" cy="215622"/>
          </a:xfrm>
          <a:prstGeom prst="roundRect">
            <a:avLst>
              <a:gd name="adj" fmla="val 150017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4737" y="2608838"/>
            <a:ext cx="646867" cy="646867"/>
          </a:xfrm>
          <a:prstGeom prst="roundRect">
            <a:avLst>
              <a:gd name="adj" fmla="val 7067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6424" y="2770644"/>
            <a:ext cx="323374" cy="32337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0359" y="3471386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Read Raw S3 Data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70359" y="3937635"/>
            <a:ext cx="602134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raw_df = spark.read.option("recursiveFileLookup", "true").json(raw_path)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ingest all JSON files from S3.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746325" y="2501146"/>
            <a:ext cx="6129218" cy="215622"/>
          </a:xfrm>
          <a:prstGeom prst="roundRect">
            <a:avLst>
              <a:gd name="adj" fmla="val 150017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22952" y="2285464"/>
            <a:ext cx="646867" cy="646867"/>
          </a:xfrm>
          <a:prstGeom prst="roundRect">
            <a:avLst>
              <a:gd name="adj" fmla="val 7067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4638" y="2447270"/>
            <a:ext cx="323374" cy="32337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8574" y="3148013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Minimal Cleaning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638574" y="3614261"/>
            <a:ext cx="602146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Schema enforcement and addition of an ingestion timestamp for traceability.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1078111" y="5597723"/>
            <a:ext cx="6129099" cy="215622"/>
          </a:xfrm>
          <a:prstGeom prst="roundRect">
            <a:avLst>
              <a:gd name="adj" fmla="val 150017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54737" y="5382042"/>
            <a:ext cx="646867" cy="646867"/>
          </a:xfrm>
          <a:prstGeom prst="roundRect">
            <a:avLst>
              <a:gd name="adj" fmla="val 7067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424" y="5543848"/>
            <a:ext cx="323374" cy="32337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0359" y="6244590"/>
            <a:ext cx="290762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Write to Bronze Delta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70359" y="6710839"/>
            <a:ext cx="602134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bronze_df.write.format("delta").mode("overwrite").save(bronze_path)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store data in Delta format.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746325" y="5274350"/>
            <a:ext cx="6129218" cy="215622"/>
          </a:xfrm>
          <a:prstGeom prst="roundRect">
            <a:avLst>
              <a:gd name="adj" fmla="val 150017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22952" y="5058668"/>
            <a:ext cx="646867" cy="646867"/>
          </a:xfrm>
          <a:prstGeom prst="roundRect">
            <a:avLst>
              <a:gd name="adj" fmla="val 7067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4638" y="5220474"/>
            <a:ext cx="323374" cy="32337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8574" y="5921216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Create Delta Table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7638574" y="6387465"/>
            <a:ext cx="602146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IF NOT EXISTS weather_bronze USING DELTA LOCATION 's3a://.../bronze/weather_readings'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structured access.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456605"/>
            <a:ext cx="6967895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High-Level Architecture Overview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263" y="1307544"/>
            <a:ext cx="134678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pipeline demonstrates real-time data ingestion, processing, and storage using key AWS services and Databricks.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6172" y="1760101"/>
            <a:ext cx="9217938" cy="7317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4738" y="4817776"/>
            <a:ext cx="1656530" cy="113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Real-time Weather Pipeline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04331" y="2273008"/>
            <a:ext cx="2464383" cy="75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EC2 Weather Producer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104331" y="3138309"/>
            <a:ext cx="2464383" cy="60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Generates telemetry and events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996677" y="2273008"/>
            <a:ext cx="2464382" cy="75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Databricks Silver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996677" y="3138309"/>
            <a:ext cx="2464382" cy="60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Cleaned and enriched data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996677" y="7421886"/>
            <a:ext cx="2464382" cy="37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S3 Raw Bucket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996677" y="7908407"/>
            <a:ext cx="2464382" cy="30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Durable landing zone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104331" y="7270373"/>
            <a:ext cx="2464383" cy="37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Kinesis Firehose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104331" y="7756895"/>
            <a:ext cx="2464383" cy="60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Buffers and transforms data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8993202" y="4643327"/>
            <a:ext cx="2518253" cy="75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Kinesis Data Streams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993202" y="5508627"/>
            <a:ext cx="2518253" cy="60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Ingests streaming records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3094340" y="4808306"/>
            <a:ext cx="2518253" cy="75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Databricks Bronze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3094340" y="5673607"/>
            <a:ext cx="2518253" cy="30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Raw delta ingestion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481" y="800933"/>
            <a:ext cx="7853839" cy="115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EC2 Setup: The Weather Data Producer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1481" y="2229207"/>
            <a:ext cx="3834765" cy="2403872"/>
          </a:xfrm>
          <a:prstGeom prst="roundRect">
            <a:avLst>
              <a:gd name="adj" fmla="val 11502"/>
            </a:avLst>
          </a:prstGeom>
          <a:solidFill>
            <a:srgbClr val="E6F7FF"/>
          </a:solidFill>
          <a:ln w="7620">
            <a:solidFill>
              <a:srgbClr val="AAE4F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23409" y="2421136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AAE4F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452" y="2573179"/>
            <a:ext cx="248841" cy="2488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3409" y="315837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Why EC2?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323409" y="3556754"/>
            <a:ext cx="345090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Hosts a Python script generating live weather data every second, simulating real-time IoT sensor output.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0150554" y="2229207"/>
            <a:ext cx="3834765" cy="2403872"/>
          </a:xfrm>
          <a:prstGeom prst="roundRect">
            <a:avLst>
              <a:gd name="adj" fmla="val 11502"/>
            </a:avLst>
          </a:prstGeom>
          <a:solidFill>
            <a:srgbClr val="E6F7FF"/>
          </a:solidFill>
          <a:ln w="7620">
            <a:solidFill>
              <a:srgbClr val="87ADF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42483" y="2421136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87ADF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4526" y="2573179"/>
            <a:ext cx="248841" cy="2488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2483" y="3158371"/>
            <a:ext cx="2501503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Launch Configuration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0342483" y="3556754"/>
            <a:ext cx="345090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Utilizes a t3.micro instance (free-tier eligible) with Ubuntu Server 22.04 LTS and 8GB gp2 storage.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131481" y="4817388"/>
            <a:ext cx="7853839" cy="1814274"/>
          </a:xfrm>
          <a:prstGeom prst="roundRect">
            <a:avLst>
              <a:gd name="adj" fmla="val 15240"/>
            </a:avLst>
          </a:prstGeom>
          <a:solidFill>
            <a:srgbClr val="E6F7FF"/>
          </a:solidFill>
          <a:ln w="7620">
            <a:solidFill>
              <a:srgbClr val="96B8F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23409" y="5009317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96B8F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5452" y="5161359"/>
            <a:ext cx="248841" cy="24884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23409" y="5746552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Security &amp; Access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6323409" y="6144935"/>
            <a:ext cx="746998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Security group allows SSH (Port 22) and outbound traffic to AWS Kinesis endpoints.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131481" y="6838950"/>
            <a:ext cx="78538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Access via SSH using WSL Ubuntu terminal, with alternative options like PuTTY or EC2 Instance Connect.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4215" y="645081"/>
            <a:ext cx="7211735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Setting Up the EC2 Environment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4215" y="1461492"/>
            <a:ext cx="7908369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Essential dependencies are installed to enable data generation and secure communication with AWS services.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04215" y="2224921"/>
            <a:ext cx="176451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15" y="2501979"/>
            <a:ext cx="7908369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04215" y="2635925"/>
            <a:ext cx="22068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Update System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104215" y="3017639"/>
            <a:ext cx="790836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update &amp;&amp; sudo apt upgrade -y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ensures all packages are current.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104215" y="3608903"/>
            <a:ext cx="176451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15" y="3868341"/>
            <a:ext cx="7908369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04215" y="4019907"/>
            <a:ext cx="22068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Install Python &amp; Pip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104215" y="4401622"/>
            <a:ext cx="790836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python3 python3-pip -y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scripting and package management.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04215" y="4992886"/>
            <a:ext cx="176451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215" y="5234702"/>
            <a:ext cx="7908369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104215" y="5403890"/>
            <a:ext cx="22068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Install AWS SDK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6104215" y="5785604"/>
            <a:ext cx="790836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pip3 install boto3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programmatically interact with AWS services like Kinesis.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6104215" y="6376868"/>
            <a:ext cx="176451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215" y="6601063"/>
            <a:ext cx="7908369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104215" y="6787872"/>
            <a:ext cx="2649260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Export AWS Credentials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6104215" y="7169587"/>
            <a:ext cx="790836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Configuring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~/.aws/credentials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environment variables for secure Kinesis access.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200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Weather Producer Script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Script Functionality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Generates random weather metrics (temperature, humidity, pressure).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55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Packages data into JSON format.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677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Sends data to Kinesis Data Streams every second.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57487"/>
            <a:ext cx="393882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Why 1-Second Interval?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30959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Accurately simulates real-time IoT sensor data streams.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5179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Ensures a consistent data flow, optimizing Kinesis Firehose batching.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187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execute, simply run: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python3 producer_kinesis.py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7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3384947"/>
            <a:ext cx="7040880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Kinesis Data Stream Setup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8426" y="4360783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core of our real-time ingestion, configured for scalability and efficiency.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426" y="5252085"/>
            <a:ext cx="4243864" cy="2230041"/>
          </a:xfrm>
          <a:prstGeom prst="roundRect">
            <a:avLst>
              <a:gd name="adj" fmla="val 4920"/>
            </a:avLst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6" y="5229225"/>
            <a:ext cx="4243864" cy="9144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89" y="4935617"/>
            <a:ext cx="632936" cy="6329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33794" y="5093851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972264" y="5779532"/>
            <a:ext cx="330481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Stream Name &amp; Capacity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972264" y="6235660"/>
            <a:ext cx="377618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weather-stream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On-Demand capacity mode for automatic scaling.</a:t>
            </a:r>
            <a:endParaRPr lang="en-US" sz="1650" dirty="0"/>
          </a:p>
        </p:txBody>
      </p:sp>
      <p:sp>
        <p:nvSpPr>
          <p:cNvPr id="11" name="Shape 6"/>
          <p:cNvSpPr/>
          <p:nvPr/>
        </p:nvSpPr>
        <p:spPr>
          <a:xfrm>
            <a:off x="5193268" y="5252085"/>
            <a:ext cx="4243864" cy="2230041"/>
          </a:xfrm>
          <a:prstGeom prst="roundRect">
            <a:avLst>
              <a:gd name="adj" fmla="val 4920"/>
            </a:avLst>
          </a:prstGeom>
          <a:solidFill>
            <a:srgbClr val="FFFFFF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268" y="5229225"/>
            <a:ext cx="4243864" cy="91440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732" y="4935617"/>
            <a:ext cx="632936" cy="6329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88637" y="5093851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5427107" y="5779532"/>
            <a:ext cx="297037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Understanding Shards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5427107" y="6235660"/>
            <a:ext cx="3776186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shard handles 1MB/sec write, 2MB/sec read, and 1000 records/sec, scaling transparently.</a:t>
            </a:r>
            <a:endParaRPr lang="en-US" sz="1650" dirty="0"/>
          </a:p>
        </p:txBody>
      </p:sp>
      <p:sp>
        <p:nvSpPr>
          <p:cNvPr id="17" name="Shape 10"/>
          <p:cNvSpPr/>
          <p:nvPr/>
        </p:nvSpPr>
        <p:spPr>
          <a:xfrm>
            <a:off x="9648111" y="5252085"/>
            <a:ext cx="4243864" cy="2230041"/>
          </a:xfrm>
          <a:prstGeom prst="roundRect">
            <a:avLst>
              <a:gd name="adj" fmla="val 4920"/>
            </a:avLst>
          </a:prstGeom>
          <a:solidFill>
            <a:srgbClr val="FFFFFF"/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111" y="5229225"/>
            <a:ext cx="4243864" cy="91440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3574" y="4935617"/>
            <a:ext cx="632936" cy="63293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1643479" y="5093851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1950" dirty="0"/>
          </a:p>
        </p:txBody>
      </p:sp>
      <p:sp>
        <p:nvSpPr>
          <p:cNvPr id="21" name="Text 12"/>
          <p:cNvSpPr/>
          <p:nvPr/>
        </p:nvSpPr>
        <p:spPr>
          <a:xfrm>
            <a:off x="9881949" y="5779532"/>
            <a:ext cx="364605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On-Demand vs. Provisioned</a:t>
            </a:r>
            <a:endParaRPr lang="en-US" sz="2050" dirty="0"/>
          </a:p>
        </p:txBody>
      </p:sp>
      <p:sp>
        <p:nvSpPr>
          <p:cNvPr id="22" name="Text 13"/>
          <p:cNvSpPr/>
          <p:nvPr/>
        </p:nvSpPr>
        <p:spPr>
          <a:xfrm>
            <a:off x="9881949" y="6235660"/>
            <a:ext cx="3776186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On-Demand eliminates manual shard management, making it cost-effective for fluctuating workloads.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731401"/>
            <a:ext cx="7671673" cy="1314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Kinesis Firehose Configuration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6163" y="2361605"/>
            <a:ext cx="767167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Reliable and cost-effective delivery of streaming data to S3, with optimized settings.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6163" y="3481626"/>
            <a:ext cx="3579257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Delivery Stream Details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36163" y="4480560"/>
            <a:ext cx="3579257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Type: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Direct PUT from Kinesis Data Stream to S3.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6163" y="5227320"/>
            <a:ext cx="3579257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Source: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weather-stream-ap-south-1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6163" y="5989320"/>
            <a:ext cx="3579257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Destination: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S3 Bucket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weather-stream-raw-ap-south-1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6163" y="6751320"/>
            <a:ext cx="3579257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Buffering: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1 MiB or 60 seconds (whichever comes first).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36200" y="3481626"/>
            <a:ext cx="3579257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Optimization &amp; Organization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4836200" y="4480560"/>
            <a:ext cx="3579257" cy="136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S3 Prefixing: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kinesis/weather/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data,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kinesis/error/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failed records. Enhances organization and downstream processing.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36200" y="5915739"/>
            <a:ext cx="3579257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Compression: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Enabled (.gz) to minimize storage costs.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36200" y="6662499"/>
            <a:ext cx="3579257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Encryption: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SSE-S3 default for data security at rest.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038" y="541139"/>
            <a:ext cx="6813709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S3 Raw Data Lake Structure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6038" y="1447681"/>
            <a:ext cx="777192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Firehose automatically organizes incoming data into an efficient, partition-optimized folder structure.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6038" y="2295168"/>
            <a:ext cx="7771924" cy="3115270"/>
          </a:xfrm>
          <a:prstGeom prst="roundRect">
            <a:avLst>
              <a:gd name="adj" fmla="val 9439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676275" y="2295168"/>
            <a:ext cx="7791450" cy="3115270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872252" y="2442091"/>
            <a:ext cx="7399496" cy="2821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s3://weather-stream-raw-ap-south-1/kinesis/weather/
└── 2025/
    └── 12/
        └── 07/
            ├── 08/ file.gz
            ├── 09/ file.gz
            ├── 10/ file.gz
            └── 12/ file.gz
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6038" y="5704403"/>
            <a:ext cx="3017639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Why Hourly Folders?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86038" y="6365915"/>
            <a:ext cx="777192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Delivery Timestamp: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Firehose groups files based on their delivery timestamp, facilitating chronological access.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6038" y="7061478"/>
            <a:ext cx="777192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Partition Pruning: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Optimizes query performance by allowing Spark to read only relevant data partitions.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36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3383875"/>
            <a:ext cx="763905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Databricks Cluster &amp; Access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4409956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Configuring the compute environment for efficient Delta Lake operations.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6526" y="5014555"/>
            <a:ext cx="4211241" cy="2003822"/>
          </a:xfrm>
          <a:prstGeom prst="roundRect">
            <a:avLst>
              <a:gd name="adj" fmla="val 26577"/>
            </a:avLst>
          </a:prstGeom>
          <a:solidFill>
            <a:srgbClr val="ACD0FE">
              <a:alpha val="50000"/>
            </a:srgbClr>
          </a:solidFill>
          <a:ln w="7620">
            <a:solidFill>
              <a:srgbClr val="92B6E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5959" y="5243989"/>
            <a:ext cx="31074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Runtime Environment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5959" y="5723811"/>
            <a:ext cx="3752374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Leveraging Databricks Runtime 16.4 LTS (Scala 2.12, Spark 3.5.2) for robust data processing.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9580" y="5014555"/>
            <a:ext cx="4211241" cy="2003822"/>
          </a:xfrm>
          <a:prstGeom prst="roundRect">
            <a:avLst>
              <a:gd name="adj" fmla="val 26577"/>
            </a:avLst>
          </a:prstGeom>
          <a:solidFill>
            <a:srgbClr val="92D6FF">
              <a:alpha val="50000"/>
            </a:srgbClr>
          </a:solidFill>
          <a:ln w="7620">
            <a:solidFill>
              <a:srgbClr val="78BC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39013" y="5243989"/>
            <a:ext cx="28307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Node Type &amp; Scaling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39013" y="5723811"/>
            <a:ext cx="3752374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Single m5d.large instance (8GB RAM, 2 vCPU) with autoscaling disabled for cost control.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2634" y="5014555"/>
            <a:ext cx="4211241" cy="2003822"/>
          </a:xfrm>
          <a:prstGeom prst="roundRect">
            <a:avLst>
              <a:gd name="adj" fmla="val 26577"/>
            </a:avLst>
          </a:prstGeom>
          <a:solidFill>
            <a:srgbClr val="AAE4FE">
              <a:alpha val="50000"/>
            </a:srgbClr>
          </a:solidFill>
          <a:ln w="7620">
            <a:solidFill>
              <a:srgbClr val="90CAE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2067" y="5243989"/>
            <a:ext cx="286011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IAM Role Challenges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72067" y="5723811"/>
            <a:ext cx="3752374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Due to workspace restrictions, direct IAM role attachment was not feasible. Access Keys were used.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6526" y="7267932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Access keys were configured via Spark: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spark._jsc.hadoopConfiguration().set("fs.s3a.access.key", "...")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2025-12-08T14:17:08Z</dcterms:created>
  <dcterms:modified xsi:type="dcterms:W3CDTF">2025-12-08T14:17:08Z</dcterms:modified>
</cp:coreProperties>
</file>